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Black" panose="02000000000000000000" pitchFamily="2" charset="0"/>
      <p:bold r:id="rId33"/>
      <p:boldItalic r:id="rId34"/>
    </p:embeddedFont>
    <p:embeddedFont>
      <p:font typeface="Roboto Light" panose="02000000000000000000" pitchFamily="2" charset="0"/>
      <p:regular r:id="rId35"/>
      <p:bold r:id="rId36"/>
      <p:italic r:id="rId37"/>
      <p:boldItalic r:id="rId38"/>
    </p:embeddedFont>
    <p:embeddedFont>
      <p:font typeface="Roboto Medium" panose="02000000000000000000" pitchFamily="2" charset="0"/>
      <p:regular r:id="rId39"/>
      <p:bold r:id="rId40"/>
      <p:italic r:id="rId41"/>
      <p:boldItalic r:id="rId42"/>
    </p:embeddedFont>
    <p:embeddedFont>
      <p:font typeface="Roboto Thin"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0ACF28A-FAF6-479A-B158-4872F9F52E93}">
  <a:tblStyle styleId="{E0ACF28A-FAF6-479A-B158-4872F9F52E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918" y="90"/>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a:t>
            </a:r>
            <a:r>
              <a:rPr lang="en-US" dirty="0">
                <a:solidFill>
                  <a:schemeClr val="dk1"/>
                </a:solidFill>
              </a:rPr>
              <a:t>CVE-20006-2849 | WebDAV Remote Access</a:t>
            </a:r>
            <a:br>
              <a:rPr lang="en-US" dirty="0">
                <a:solidFill>
                  <a:schemeClr val="dk1"/>
                </a:solidFill>
              </a:rPr>
            </a:b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This vulnerability was exploited by using </a:t>
            </a:r>
            <a:r>
              <a:rPr lang="en-US" sz="1200" dirty="0" err="1">
                <a:latin typeface="Roboto"/>
                <a:ea typeface="Roboto"/>
                <a:cs typeface="Roboto"/>
                <a:sym typeface="Roboto"/>
              </a:rPr>
              <a:t>MSFVenom</a:t>
            </a:r>
            <a:r>
              <a:rPr lang="en-US" sz="1200" dirty="0">
                <a:latin typeface="Roboto"/>
                <a:ea typeface="Roboto"/>
                <a:cs typeface="Roboto"/>
                <a:sym typeface="Roboto"/>
              </a:rPr>
              <a:t> and MSF Console.</a:t>
            </a: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 </a:t>
            </a:r>
            <a:r>
              <a:rPr lang="en-US" sz="1200" i="1" dirty="0" err="1">
                <a:latin typeface="Roboto"/>
                <a:ea typeface="Roboto"/>
                <a:cs typeface="Roboto"/>
                <a:sym typeface="Roboto"/>
              </a:rPr>
              <a:t>msfvenom</a:t>
            </a:r>
            <a:r>
              <a:rPr lang="en-US" sz="1200" i="1" dirty="0">
                <a:latin typeface="Roboto"/>
                <a:ea typeface="Roboto"/>
                <a:cs typeface="Roboto"/>
                <a:sym typeface="Roboto"/>
              </a:rPr>
              <a:t> -p php/</a:t>
            </a:r>
            <a:r>
              <a:rPr lang="en-US" sz="1200" i="1" dirty="0" err="1">
                <a:latin typeface="Roboto"/>
                <a:ea typeface="Roboto"/>
                <a:cs typeface="Roboto"/>
                <a:sym typeface="Roboto"/>
              </a:rPr>
              <a:t>meterpreter</a:t>
            </a:r>
            <a:r>
              <a:rPr lang="en-US" sz="1200" i="1" dirty="0">
                <a:latin typeface="Roboto"/>
                <a:ea typeface="Roboto"/>
                <a:cs typeface="Roboto"/>
                <a:sym typeface="Roboto"/>
              </a:rPr>
              <a:t>/</a:t>
            </a:r>
            <a:r>
              <a:rPr lang="en-US" sz="1200" i="1" dirty="0" err="1">
                <a:latin typeface="Roboto"/>
                <a:ea typeface="Roboto"/>
                <a:cs typeface="Roboto"/>
                <a:sym typeface="Roboto"/>
              </a:rPr>
              <a:t>reverse_tcp</a:t>
            </a:r>
            <a:r>
              <a:rPr lang="en-US" sz="1200" i="1" dirty="0">
                <a:latin typeface="Roboto"/>
                <a:ea typeface="Roboto"/>
                <a:cs typeface="Roboto"/>
                <a:sym typeface="Roboto"/>
              </a:rPr>
              <a:t> </a:t>
            </a:r>
            <a:r>
              <a:rPr lang="en-US" sz="1200" i="1" dirty="0" err="1">
                <a:latin typeface="Roboto"/>
                <a:ea typeface="Roboto"/>
                <a:cs typeface="Roboto"/>
                <a:sym typeface="Roboto"/>
              </a:rPr>
              <a:t>lhost</a:t>
            </a:r>
            <a:r>
              <a:rPr lang="en-US" sz="1200" i="1" dirty="0">
                <a:latin typeface="Roboto"/>
                <a:ea typeface="Roboto"/>
                <a:cs typeface="Roboto"/>
                <a:sym typeface="Roboto"/>
              </a:rPr>
              <a:t>=192.168.1.90 </a:t>
            </a:r>
            <a:r>
              <a:rPr lang="en-US" sz="1200" i="1" dirty="0" err="1">
                <a:latin typeface="Roboto"/>
                <a:ea typeface="Roboto"/>
                <a:cs typeface="Roboto"/>
                <a:sym typeface="Roboto"/>
              </a:rPr>
              <a:t>lport</a:t>
            </a:r>
            <a:r>
              <a:rPr lang="en-US" sz="1200" i="1" dirty="0">
                <a:latin typeface="Roboto"/>
                <a:ea typeface="Roboto"/>
                <a:cs typeface="Roboto"/>
                <a:sym typeface="Roboto"/>
              </a:rPr>
              <a:t> &gt;&gt; </a:t>
            </a:r>
            <a:r>
              <a:rPr lang="en-US" sz="1200" i="1" dirty="0" err="1">
                <a:latin typeface="Roboto"/>
                <a:ea typeface="Roboto"/>
                <a:cs typeface="Roboto"/>
                <a:sym typeface="Roboto"/>
              </a:rPr>
              <a:t>shell.php</a:t>
            </a:r>
            <a:endParaRPr sz="1200" i="1"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None/>
            </a:pPr>
            <a:endParaRPr lang="en-US"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This exploit achieved remote access into the server with admin privileges. I was able to read, write, and copy/transfer information from victim machine.</a:t>
            </a: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Proof</a:t>
            </a:r>
            <a:endParaRPr sz="1200" b="1" dirty="0">
              <a:latin typeface="Roboto"/>
              <a:ea typeface="Roboto"/>
              <a:cs typeface="Roboto"/>
              <a:sym typeface="Roboto"/>
            </a:endParaRPr>
          </a:p>
        </p:txBody>
      </p:sp>
      <p:pic>
        <p:nvPicPr>
          <p:cNvPr id="19" name="Picture 18" descr="A picture containing text, monitor, screenshot&#10;&#10;Description automatically generated">
            <a:extLst>
              <a:ext uri="{FF2B5EF4-FFF2-40B4-BE49-F238E27FC236}">
                <a16:creationId xmlns:a16="http://schemas.microsoft.com/office/drawing/2014/main" id="{4721B8CA-53B7-4EF6-93D3-D1EBF7963452}"/>
              </a:ext>
            </a:extLst>
          </p:cNvPr>
          <p:cNvPicPr>
            <a:picLocks noChangeAspect="1"/>
          </p:cNvPicPr>
          <p:nvPr/>
        </p:nvPicPr>
        <p:blipFill rotWithShape="1">
          <a:blip r:embed="rId3">
            <a:extLst>
              <a:ext uri="{28A0092B-C50C-407E-A947-70E740481C1C}">
                <a14:useLocalDpi xmlns:a14="http://schemas.microsoft.com/office/drawing/2010/main" val="0"/>
              </a:ext>
            </a:extLst>
          </a:blip>
          <a:srcRect l="5556" t="3165" r="74888" b="5744"/>
          <a:stretch/>
        </p:blipFill>
        <p:spPr>
          <a:xfrm>
            <a:off x="7133928" y="887903"/>
            <a:ext cx="1162375" cy="40125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3" name="Google Shape;1163;p65"/>
          <p:cNvSpPr txBox="1">
            <a:spLocks noGrp="1"/>
          </p:cNvSpPr>
          <p:nvPr>
            <p:ph type="subTitle" idx="1"/>
          </p:nvPr>
        </p:nvSpPr>
        <p:spPr>
          <a:xfrm>
            <a:off x="643300" y="3825134"/>
            <a:ext cx="7761112" cy="1091516"/>
          </a:xfrm>
          <a:prstGeom prst="rect">
            <a:avLst/>
          </a:prstGeom>
        </p:spPr>
        <p:txBody>
          <a:bodyPr spcFirstLastPara="1" wrap="square" lIns="457200" tIns="91425" rIns="457200" bIns="0" anchor="t" anchorCtr="0">
            <a:noAutofit/>
          </a:bodyPr>
          <a:lstStyle/>
          <a:p>
            <a:pPr marL="152400" lvl="0" algn="l" rtl="0">
              <a:spcBef>
                <a:spcPts val="0"/>
              </a:spcBef>
              <a:spcAft>
                <a:spcPts val="0"/>
              </a:spcAft>
              <a:buSzPts val="1200"/>
            </a:pPr>
            <a:r>
              <a:rPr lang="en" sz="900" b="1" dirty="0">
                <a:solidFill>
                  <a:schemeClr val="tx1"/>
                </a:solidFill>
                <a:latin typeface="Calibri" panose="020F0502020204030204" pitchFamily="34" charset="0"/>
                <a:cs typeface="Calibri" panose="020F0502020204030204" pitchFamily="34" charset="0"/>
              </a:rPr>
              <a:t>The scan occur</a:t>
            </a:r>
            <a:r>
              <a:rPr lang="en-US" sz="900" b="1" dirty="0">
                <a:solidFill>
                  <a:schemeClr val="tx1"/>
                </a:solidFill>
                <a:latin typeface="Calibri" panose="020F0502020204030204" pitchFamily="34" charset="0"/>
                <a:cs typeface="Calibri" panose="020F0502020204030204" pitchFamily="34" charset="0"/>
              </a:rPr>
              <a:t>r</a:t>
            </a:r>
            <a:r>
              <a:rPr lang="en" sz="900" b="1" dirty="0">
                <a:solidFill>
                  <a:schemeClr val="tx1"/>
                </a:solidFill>
                <a:latin typeface="Calibri" panose="020F0502020204030204" pitchFamily="34" charset="0"/>
                <a:cs typeface="Calibri" panose="020F0502020204030204" pitchFamily="34" charset="0"/>
              </a:rPr>
              <a:t>ed around December 15, 2021 @ 00:47:20.000</a:t>
            </a:r>
          </a:p>
          <a:p>
            <a:pPr marL="1143000" marR="0" lvl="2" indent="-228600">
              <a:spcBef>
                <a:spcPts val="0"/>
              </a:spcBef>
              <a:buSzPts val="1000"/>
              <a:buFont typeface="Wingdings" panose="05000000000000000000" pitchFamily="2" charset="2"/>
              <a:buChar char=""/>
              <a:tabLst>
                <a:tab pos="1371600" algn="l"/>
              </a:tabLst>
            </a:pPr>
            <a:r>
              <a:rPr lang="en-US" sz="900" b="1"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The victim machine (192.168.1.105) sent back (to 192.168.1.90):</a:t>
            </a:r>
            <a:endParaRPr lang="en-US" sz="9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1600200" marR="0" lvl="3" indent="-228600">
              <a:spcBef>
                <a:spcPts val="0"/>
              </a:spcBef>
              <a:buFont typeface="+mj-lt"/>
              <a:buAutoNum type="arabicPeriod"/>
              <a:tabLst>
                <a:tab pos="1828800" algn="l"/>
              </a:tabLst>
            </a:pPr>
            <a:r>
              <a:rPr lang="en-US" sz="900" b="1"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Code 401 (Unauthorized): 41 Count</a:t>
            </a:r>
          </a:p>
          <a:p>
            <a:pPr marL="1600200" marR="0" lvl="3" indent="-228600">
              <a:spcBef>
                <a:spcPts val="0"/>
              </a:spcBef>
              <a:buFont typeface="+mj-lt"/>
              <a:buAutoNum type="arabicPeriod"/>
              <a:tabLst>
                <a:tab pos="1828800" algn="l"/>
              </a:tabLst>
            </a:pPr>
            <a:r>
              <a:rPr lang="en-US" sz="900" b="1" dirty="0">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When traffic is reviewed from the point of view where the source IP is 192.168.1.90 (attacker machine) and the destination IP is 192.168.1.105 (victim machine), there were 116 counts of Code 200 (OK) HTTP response. It was visible that the attacker maneuvered through the company files through Port 80 to access secret information and the flag.</a:t>
            </a:r>
            <a:endParaRPr lang="en-US" sz="9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320040" lvl="0" indent="-167640" algn="l" rtl="0">
              <a:spcBef>
                <a:spcPts val="0"/>
              </a:spcBef>
              <a:spcAft>
                <a:spcPts val="0"/>
              </a:spcAft>
              <a:buSzPts val="1200"/>
              <a:buChar char="●"/>
            </a:pPr>
            <a:endParaRPr sz="900" b="1" dirty="0">
              <a:solidFill>
                <a:schemeClr val="tx1"/>
              </a:solidFill>
              <a:latin typeface="Calibri" panose="020F0502020204030204" pitchFamily="34" charset="0"/>
              <a:cs typeface="Calibri" panose="020F0502020204030204" pitchFamily="34" charset="0"/>
            </a:endParaRPr>
          </a:p>
        </p:txBody>
      </p:sp>
      <p:pic>
        <p:nvPicPr>
          <p:cNvPr id="12" name="Picture 11" descr="Graphical user interface, application&#10;&#10;Description automatically generated">
            <a:extLst>
              <a:ext uri="{FF2B5EF4-FFF2-40B4-BE49-F238E27FC236}">
                <a16:creationId xmlns:a16="http://schemas.microsoft.com/office/drawing/2014/main" id="{9F8D2076-C24E-4CE2-9F6B-A5DB3215EB35}"/>
              </a:ext>
            </a:extLst>
          </p:cNvPr>
          <p:cNvPicPr>
            <a:picLocks noChangeAspect="1"/>
          </p:cNvPicPr>
          <p:nvPr/>
        </p:nvPicPr>
        <p:blipFill rotWithShape="1">
          <a:blip r:embed="rId3"/>
          <a:srcRect l="-114" t="29507" r="1"/>
          <a:stretch/>
        </p:blipFill>
        <p:spPr>
          <a:xfrm>
            <a:off x="862292" y="751170"/>
            <a:ext cx="7419415" cy="3007852"/>
          </a:xfrm>
          <a:prstGeom prst="rect">
            <a:avLst/>
          </a:prstGeom>
          <a:ln w="28575">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3" name="Google Shape;1173;p66"/>
          <p:cNvSpPr txBox="1">
            <a:spLocks noGrp="1"/>
          </p:cNvSpPr>
          <p:nvPr>
            <p:ph type="subTitle" idx="1"/>
          </p:nvPr>
        </p:nvSpPr>
        <p:spPr>
          <a:xfrm>
            <a:off x="1290401" y="3894543"/>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T</a:t>
            </a:r>
            <a:r>
              <a:rPr lang="en" sz="1200" dirty="0"/>
              <a:t>he first request for the secret_folder (hidden directory) came at December 15, 2021 @ 01:41:57.26.</a:t>
            </a:r>
          </a:p>
          <a:p>
            <a:pPr marL="320040" lvl="0" indent="-167640" algn="l" rtl="0">
              <a:spcBef>
                <a:spcPts val="0"/>
              </a:spcBef>
              <a:spcAft>
                <a:spcPts val="0"/>
              </a:spcAft>
              <a:buSzPts val="1200"/>
              <a:buChar char="●"/>
            </a:pPr>
            <a:r>
              <a:rPr lang="en" sz="1200" dirty="0"/>
              <a:t>Over 166,000 hits were recorded.</a:t>
            </a:r>
            <a:endParaRPr sz="1200" dirty="0"/>
          </a:p>
        </p:txBody>
      </p:sp>
      <p:pic>
        <p:nvPicPr>
          <p:cNvPr id="3" name="Picture 2">
            <a:extLst>
              <a:ext uri="{FF2B5EF4-FFF2-40B4-BE49-F238E27FC236}">
                <a16:creationId xmlns:a16="http://schemas.microsoft.com/office/drawing/2014/main" id="{9C77ACBA-B3F0-4341-8F68-34C2455F4C29}"/>
              </a:ext>
            </a:extLst>
          </p:cNvPr>
          <p:cNvPicPr>
            <a:picLocks noChangeAspect="1"/>
          </p:cNvPicPr>
          <p:nvPr/>
        </p:nvPicPr>
        <p:blipFill>
          <a:blip r:embed="rId3"/>
          <a:stretch>
            <a:fillRect/>
          </a:stretch>
        </p:blipFill>
        <p:spPr>
          <a:xfrm>
            <a:off x="304800" y="982299"/>
            <a:ext cx="8534400" cy="2463645"/>
          </a:xfrm>
          <a:prstGeom prst="rect">
            <a:avLst/>
          </a:prstGeom>
          <a:ln w="28575">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3" name="Google Shape;1183;p67"/>
          <p:cNvSpPr txBox="1">
            <a:spLocks noGrp="1"/>
          </p:cNvSpPr>
          <p:nvPr>
            <p:ph type="subTitle" idx="1"/>
          </p:nvPr>
        </p:nvSpPr>
        <p:spPr>
          <a:xfrm>
            <a:off x="1676400" y="3958294"/>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Approximately 10,035 before the final attacker discovered the password at December 15, 2021 @ 01:51:03.696.</a:t>
            </a:r>
            <a:endParaRPr sz="1200" dirty="0"/>
          </a:p>
        </p:txBody>
      </p:sp>
      <p:pic>
        <p:nvPicPr>
          <p:cNvPr id="3" name="Picture 2">
            <a:extLst>
              <a:ext uri="{FF2B5EF4-FFF2-40B4-BE49-F238E27FC236}">
                <a16:creationId xmlns:a16="http://schemas.microsoft.com/office/drawing/2014/main" id="{0B04C485-ACD2-4C58-9915-FF7DCE56D8E5}"/>
              </a:ext>
            </a:extLst>
          </p:cNvPr>
          <p:cNvPicPr>
            <a:picLocks noChangeAspect="1"/>
          </p:cNvPicPr>
          <p:nvPr/>
        </p:nvPicPr>
        <p:blipFill rotWithShape="1">
          <a:blip r:embed="rId3"/>
          <a:srcRect/>
          <a:stretch/>
        </p:blipFill>
        <p:spPr>
          <a:xfrm>
            <a:off x="658678" y="844875"/>
            <a:ext cx="7826644" cy="2945822"/>
          </a:xfrm>
          <a:prstGeom prst="rect">
            <a:avLst/>
          </a:prstGeom>
          <a:ln w="28575">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3" name="Google Shape;1193;p68"/>
          <p:cNvSpPr txBox="1">
            <a:spLocks noGrp="1"/>
          </p:cNvSpPr>
          <p:nvPr>
            <p:ph type="subTitle" idx="1"/>
          </p:nvPr>
        </p:nvSpPr>
        <p:spPr>
          <a:xfrm>
            <a:off x="1676399" y="3764578"/>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US" sz="1200" dirty="0"/>
              <a:t>Over 155,000 hits were made through the </a:t>
            </a:r>
            <a:r>
              <a:rPr lang="en-US" sz="1200" dirty="0" err="1"/>
              <a:t>webdav</a:t>
            </a:r>
            <a:r>
              <a:rPr lang="en-US" sz="1200" dirty="0"/>
              <a:t> connection.</a:t>
            </a:r>
            <a:endParaRPr sz="1200" dirty="0"/>
          </a:p>
          <a:p>
            <a:pPr marL="320040" lvl="0" indent="-167640" algn="l" rtl="0">
              <a:spcBef>
                <a:spcPts val="0"/>
              </a:spcBef>
              <a:spcAft>
                <a:spcPts val="0"/>
              </a:spcAft>
              <a:buSzPts val="1200"/>
              <a:buChar char="●"/>
            </a:pPr>
            <a:r>
              <a:rPr lang="en" sz="1200" dirty="0"/>
              <a:t>Two files were requested: company_folders and secret_folder.</a:t>
            </a:r>
            <a:endParaRPr sz="1200" dirty="0"/>
          </a:p>
        </p:txBody>
      </p:sp>
      <p:pic>
        <p:nvPicPr>
          <p:cNvPr id="3" name="Picture 2">
            <a:extLst>
              <a:ext uri="{FF2B5EF4-FFF2-40B4-BE49-F238E27FC236}">
                <a16:creationId xmlns:a16="http://schemas.microsoft.com/office/drawing/2014/main" id="{875C1CBF-E518-414D-B15E-98815F197C72}"/>
              </a:ext>
            </a:extLst>
          </p:cNvPr>
          <p:cNvPicPr>
            <a:picLocks noChangeAspect="1"/>
          </p:cNvPicPr>
          <p:nvPr/>
        </p:nvPicPr>
        <p:blipFill>
          <a:blip r:embed="rId3"/>
          <a:stretch>
            <a:fillRect/>
          </a:stretch>
        </p:blipFill>
        <p:spPr>
          <a:xfrm>
            <a:off x="406773" y="1022553"/>
            <a:ext cx="8330453" cy="2561653"/>
          </a:xfrm>
          <a:prstGeom prst="rect">
            <a:avLst/>
          </a:prstGeom>
          <a:ln w="28575">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dirty="0"/>
              <a:t>What kind of alarm can be set to detect future port scans?</a:t>
            </a:r>
            <a:endParaRPr sz="1400" b="1"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	</a:t>
            </a:r>
            <a:r>
              <a:rPr lang="en-US" sz="1400" i="1" dirty="0"/>
              <a:t>A threshold should be set for each request port and each source IP within a short time frame.</a:t>
            </a:r>
            <a:endParaRPr sz="1400" i="1"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b="1" dirty="0"/>
              <a:t>What threshold would you set to activate this alarm?</a:t>
            </a:r>
            <a:endParaRPr lang="en" sz="1400" dirty="0"/>
          </a:p>
          <a:p>
            <a:pPr marL="0" lvl="0" indent="0" algn="l" rtl="0">
              <a:spcBef>
                <a:spcPts val="0"/>
              </a:spcBef>
              <a:spcAft>
                <a:spcPts val="0"/>
              </a:spcAft>
              <a:buNone/>
            </a:pPr>
            <a:r>
              <a:rPr lang="en" sz="1400" b="1" dirty="0"/>
              <a:t>	</a:t>
            </a:r>
            <a:r>
              <a:rPr lang="en" sz="1400" i="1" dirty="0"/>
              <a:t>The threshold for this this alarm to be activated should be 5 attempts from each source IP.</a:t>
            </a:r>
            <a:endParaRPr sz="1400" b="1" i="1" dirty="0"/>
          </a:p>
        </p:txBody>
      </p:sp>
      <p:sp>
        <p:nvSpPr>
          <p:cNvPr id="1209" name="Google Shape;1209;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dirty="0"/>
              <a:t>What configurations can be set on the host to mitigate port scans?</a:t>
            </a:r>
            <a:endParaRPr sz="1400" b="1"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	</a:t>
            </a:r>
            <a:r>
              <a:rPr lang="en-US" sz="1400" i="1" dirty="0"/>
              <a:t>A firewall set up to prevent unauthorized access to the network and closes port visibility.</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b="1" dirty="0"/>
              <a:t>Describe the solution. If possible, provide required command lines. </a:t>
            </a:r>
            <a:endParaRPr sz="1400" b="1" dirty="0"/>
          </a:p>
          <a:p>
            <a:pPr marL="0" lvl="0" indent="0" algn="l" rtl="0">
              <a:spcBef>
                <a:spcPts val="0"/>
              </a:spcBef>
              <a:spcAft>
                <a:spcPts val="0"/>
              </a:spcAft>
              <a:buNone/>
            </a:pPr>
            <a:r>
              <a:rPr lang="en-US" sz="1400" dirty="0"/>
              <a:t>	</a:t>
            </a:r>
            <a:r>
              <a:rPr lang="en-US" sz="1400" i="1" dirty="0"/>
              <a:t>To accomplish this, editing the /</a:t>
            </a:r>
            <a:r>
              <a:rPr lang="en-US" sz="1400" i="1" dirty="0" err="1"/>
              <a:t>etc</a:t>
            </a:r>
            <a:r>
              <a:rPr lang="en-US" sz="1400" i="1" dirty="0"/>
              <a:t>/</a:t>
            </a:r>
            <a:r>
              <a:rPr lang="en-US" sz="1400" i="1" dirty="0" err="1"/>
              <a:t>inetd.conf</a:t>
            </a:r>
            <a:r>
              <a:rPr lang="en-US" sz="1400" i="1" dirty="0"/>
              <a:t> file will limit what information is provided to scanners.</a:t>
            </a:r>
            <a:endParaRPr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dirty="0"/>
              <a:t>What kind of alarm can be set to detect future unauthorized access?</a:t>
            </a:r>
            <a:endParaRPr sz="1400" b="1"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	</a:t>
            </a:r>
            <a:r>
              <a:rPr lang="en-US" sz="1400" i="1" dirty="0"/>
              <a:t>Unauthorized IPs will be restricted and set off an alarm when they attempt to access hidden directories. </a:t>
            </a: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 sz="1400" b="1" dirty="0"/>
              <a:t>What threshold would you set to activate this alarm?</a:t>
            </a:r>
            <a:endParaRPr sz="1400" b="1" dirty="0"/>
          </a:p>
          <a:p>
            <a:r>
              <a:rPr lang="en-US" sz="1400" i="1" dirty="0"/>
              <a:t>	There will be an Authorized IP list. </a:t>
            </a:r>
            <a:endParaRPr sz="1400"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dirty="0"/>
              <a:t>What configuration can be set on the host to block unwanted access?</a:t>
            </a:r>
            <a:endParaRPr sz="1400" b="1"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	</a:t>
            </a:r>
            <a:r>
              <a:rPr lang="en-US" sz="1400" i="1" dirty="0"/>
              <a:t>Access denied and shutdown will occur when an unauthorized IP address attempts to login.</a:t>
            </a: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r>
              <a:rPr lang="en" sz="1400" b="1" dirty="0"/>
              <a:t>Describe the solution. If possible, provide required command lines. </a:t>
            </a:r>
            <a:endParaRPr sz="1400" b="1" dirty="0"/>
          </a:p>
          <a:p>
            <a:pPr marL="0" lvl="0" indent="0" algn="l" rtl="0">
              <a:spcBef>
                <a:spcPts val="0"/>
              </a:spcBef>
              <a:spcAft>
                <a:spcPts val="0"/>
              </a:spcAft>
              <a:buNone/>
            </a:pPr>
            <a:r>
              <a:rPr lang="en-US" sz="1400" dirty="0"/>
              <a:t>	</a:t>
            </a:r>
            <a:r>
              <a:rPr lang="en-US" sz="1400" i="1" dirty="0"/>
              <a:t>Go into the firewall and under inbound rules. Then create a list of Authorized IP addresses.</a:t>
            </a:r>
            <a:endParaRPr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dirty="0"/>
              <a:t>What kind of alarm can be set to detect future brute force attacks?</a:t>
            </a:r>
            <a:endParaRPr sz="1400" b="1" dirty="0"/>
          </a:p>
          <a:p>
            <a:pPr marL="0" lvl="0" indent="0" algn="l" rtl="0">
              <a:spcBef>
                <a:spcPts val="0"/>
              </a:spcBef>
              <a:spcAft>
                <a:spcPts val="0"/>
              </a:spcAft>
              <a:buNone/>
            </a:pPr>
            <a:endParaRPr sz="1400" b="1" dirty="0"/>
          </a:p>
          <a:p>
            <a:pPr marL="0" lvl="0" indent="0" algn="l" rtl="0">
              <a:spcBef>
                <a:spcPts val="0"/>
              </a:spcBef>
              <a:spcAft>
                <a:spcPts val="0"/>
              </a:spcAft>
              <a:buNone/>
            </a:pPr>
            <a:r>
              <a:rPr lang="en-US" sz="1400" dirty="0"/>
              <a:t>	</a:t>
            </a:r>
            <a:r>
              <a:rPr lang="en-US" sz="1400" i="1" dirty="0"/>
              <a:t>If the threshold of login attempts is made then the IP addresses will be terminated.</a:t>
            </a:r>
            <a:endParaRPr sz="1400" i="1" dirty="0"/>
          </a:p>
          <a:p>
            <a:pPr marL="0" lvl="0" indent="0" algn="l" rtl="0">
              <a:spcBef>
                <a:spcPts val="0"/>
              </a:spcBef>
              <a:spcAft>
                <a:spcPts val="0"/>
              </a:spcAft>
              <a:buClr>
                <a:schemeClr val="dk1"/>
              </a:buClr>
              <a:buSzPts val="1100"/>
              <a:buFont typeface="Arial"/>
              <a:buNone/>
            </a:pPr>
            <a:endParaRPr sz="1400" b="1" dirty="0"/>
          </a:p>
          <a:p>
            <a:pPr marL="0" lvl="0" indent="0" algn="l" rtl="0">
              <a:spcBef>
                <a:spcPts val="0"/>
              </a:spcBef>
              <a:spcAft>
                <a:spcPts val="0"/>
              </a:spcAft>
              <a:buClr>
                <a:schemeClr val="dk1"/>
              </a:buClr>
              <a:buSzPts val="1100"/>
              <a:buFont typeface="Arial"/>
              <a:buNone/>
            </a:pPr>
            <a:r>
              <a:rPr lang="en" sz="1400" b="1" dirty="0"/>
              <a:t>What threshold would you set to activate this alarm?</a:t>
            </a:r>
            <a:endParaRPr sz="1400" b="1" dirty="0"/>
          </a:p>
          <a:p>
            <a:r>
              <a:rPr lang="en-US" sz="1400" b="1" dirty="0"/>
              <a:t>	</a:t>
            </a:r>
            <a:r>
              <a:rPr lang="en-US" sz="1400" i="1" dirty="0"/>
              <a:t>Username/Password will also be given a limited attempts (3) to access before shutting down.</a:t>
            </a:r>
            <a:endParaRPr lang="en-US" sz="1400" dirty="0"/>
          </a:p>
          <a:p>
            <a:pPr marL="0" lvl="0" indent="0" algn="l" rtl="0">
              <a:spcBef>
                <a:spcPts val="0"/>
              </a:spcBef>
              <a:spcAft>
                <a:spcPts val="0"/>
              </a:spcAft>
              <a:buNone/>
            </a:pPr>
            <a:endParaRPr sz="1400" b="1" dirty="0"/>
          </a:p>
        </p:txBody>
      </p:sp>
      <p:sp>
        <p:nvSpPr>
          <p:cNvPr id="1225" name="Google Shape;1225;p7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dirty="0"/>
              <a:t>What configuration can be set on the host to block brute force attacks?</a:t>
            </a:r>
            <a:endParaRPr sz="1400" b="1" dirty="0"/>
          </a:p>
          <a:p>
            <a:pPr marL="0" lvl="0" indent="0" algn="l" rtl="0">
              <a:spcBef>
                <a:spcPts val="0"/>
              </a:spcBef>
              <a:spcAft>
                <a:spcPts val="0"/>
              </a:spcAft>
              <a:buNone/>
            </a:pPr>
            <a:endParaRPr sz="1400" b="1" dirty="0"/>
          </a:p>
          <a:p>
            <a:pPr marL="0" lvl="0" indent="0" algn="l" rtl="0">
              <a:spcBef>
                <a:spcPts val="0"/>
              </a:spcBef>
              <a:spcAft>
                <a:spcPts val="0"/>
              </a:spcAft>
              <a:buNone/>
            </a:pPr>
            <a:r>
              <a:rPr lang="en-US" sz="1400" dirty="0"/>
              <a:t>	</a:t>
            </a:r>
            <a:r>
              <a:rPr lang="en-US" sz="1400" i="1" dirty="0"/>
              <a:t>The Application Security Manager will be altered to create thresholds for Maximum Login Attempts, Maximum Prevention Time, and limit access to approved port list.</a:t>
            </a: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dirty="0"/>
              <a:t>What kind of alarm can be set to detect future access to this directory?</a:t>
            </a:r>
            <a:endParaRPr sz="1400" b="1" dirty="0"/>
          </a:p>
          <a:p>
            <a:pPr marL="0" lvl="0" indent="0" algn="l" rtl="0">
              <a:spcBef>
                <a:spcPts val="0"/>
              </a:spcBef>
              <a:spcAft>
                <a:spcPts val="0"/>
              </a:spcAft>
              <a:buNone/>
            </a:pPr>
            <a:r>
              <a:rPr lang="en-US" sz="1400" b="1" dirty="0"/>
              <a:t>	</a:t>
            </a:r>
            <a:endParaRPr sz="1400" b="1" dirty="0"/>
          </a:p>
          <a:p>
            <a:pPr marL="0" lvl="0" indent="0" algn="l" rtl="0">
              <a:spcBef>
                <a:spcPts val="0"/>
              </a:spcBef>
              <a:spcAft>
                <a:spcPts val="0"/>
              </a:spcAft>
              <a:buNone/>
            </a:pPr>
            <a:r>
              <a:rPr lang="en-US" sz="1400" b="1" dirty="0"/>
              <a:t>	</a:t>
            </a:r>
            <a:endParaRPr sz="1400" b="1" dirty="0"/>
          </a:p>
          <a:p>
            <a:pPr marL="0" lvl="0" indent="0" algn="l" rtl="0">
              <a:spcBef>
                <a:spcPts val="0"/>
              </a:spcBef>
              <a:spcAft>
                <a:spcPts val="0"/>
              </a:spcAft>
              <a:buNone/>
            </a:pPr>
            <a:r>
              <a:rPr lang="en-US" sz="1400" b="1" dirty="0"/>
              <a:t>	</a:t>
            </a:r>
            <a:r>
              <a:rPr lang="en-US" sz="1400" i="1" dirty="0"/>
              <a:t>An alarm can be set when Port 80 is be being utilized to GET /</a:t>
            </a:r>
            <a:r>
              <a:rPr lang="en-US" sz="1400" i="1" dirty="0" err="1"/>
              <a:t>webdav</a:t>
            </a:r>
            <a:r>
              <a:rPr lang="en-US" sz="1400" b="1" i="1" dirty="0"/>
              <a:t>.</a:t>
            </a:r>
            <a:endParaRPr sz="1400" b="1" dirty="0"/>
          </a:p>
          <a:p>
            <a:pPr marL="0" lvl="0" indent="0" algn="l" rtl="0">
              <a:spcBef>
                <a:spcPts val="0"/>
              </a:spcBef>
              <a:spcAft>
                <a:spcPts val="0"/>
              </a:spcAft>
              <a:buClr>
                <a:schemeClr val="dk1"/>
              </a:buClr>
              <a:buSzPts val="1100"/>
              <a:buFont typeface="Arial"/>
              <a:buNone/>
            </a:pPr>
            <a:endParaRPr lang="en-US" sz="1400" b="1" dirty="0"/>
          </a:p>
          <a:p>
            <a:pPr marL="0" lvl="0" indent="0" algn="l" rtl="0">
              <a:spcBef>
                <a:spcPts val="0"/>
              </a:spcBef>
              <a:spcAft>
                <a:spcPts val="0"/>
              </a:spcAft>
              <a:buClr>
                <a:schemeClr val="dk1"/>
              </a:buClr>
              <a:buSzPts val="1100"/>
              <a:buFont typeface="Arial"/>
              <a:buNone/>
            </a:pPr>
            <a:r>
              <a:rPr lang="en-US" sz="1400" b="1" dirty="0"/>
              <a:t>What threshold would you set to activate this alarm?</a:t>
            </a:r>
          </a:p>
          <a:p>
            <a:pPr marL="0" lvl="0" indent="0" algn="l" rtl="0">
              <a:spcBef>
                <a:spcPts val="0"/>
              </a:spcBef>
              <a:spcAft>
                <a:spcPts val="0"/>
              </a:spcAft>
              <a:buNone/>
            </a:pPr>
            <a:r>
              <a:rPr lang="en-US" sz="1400" b="1" dirty="0"/>
              <a:t>	</a:t>
            </a:r>
            <a:r>
              <a:rPr lang="en-US" sz="1400" i="1" dirty="0"/>
              <a:t>Unauthorized IPs: 1</a:t>
            </a:r>
          </a:p>
          <a:p>
            <a:pPr marL="0" lvl="0" indent="0" algn="l" rtl="0">
              <a:spcBef>
                <a:spcPts val="0"/>
              </a:spcBef>
              <a:spcAft>
                <a:spcPts val="0"/>
              </a:spcAft>
              <a:buNone/>
            </a:pPr>
            <a:r>
              <a:rPr lang="en-US" sz="1400" i="1" dirty="0"/>
              <a:t>	Authorized IPs: 5 (company standard)</a:t>
            </a:r>
          </a:p>
          <a:p>
            <a:pPr marL="0" lvl="0" indent="0" algn="l" rtl="0">
              <a:spcBef>
                <a:spcPts val="0"/>
              </a:spcBef>
              <a:spcAft>
                <a:spcPts val="0"/>
              </a:spcAft>
              <a:buNone/>
            </a:pPr>
            <a:r>
              <a:rPr lang="en-US" sz="1400" b="1" i="1" dirty="0"/>
              <a:t>	</a:t>
            </a:r>
            <a:endParaRPr sz="1400" b="1" dirty="0"/>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dirty="0"/>
              <a:t>What configuration can be set on the host to control access?</a:t>
            </a:r>
            <a:endParaRPr sz="1400" b="1" dirty="0"/>
          </a:p>
          <a:p>
            <a:pPr marL="0" lvl="0" indent="0" algn="l" rtl="0">
              <a:spcBef>
                <a:spcPts val="0"/>
              </a:spcBef>
              <a:spcAft>
                <a:spcPts val="0"/>
              </a:spcAft>
              <a:buNone/>
            </a:pPr>
            <a:endParaRPr sz="1400" b="1" dirty="0"/>
          </a:p>
          <a:p>
            <a:pPr marL="0" lvl="0" indent="0" algn="l" rtl="0">
              <a:spcBef>
                <a:spcPts val="0"/>
              </a:spcBef>
              <a:spcAft>
                <a:spcPts val="0"/>
              </a:spcAft>
              <a:buNone/>
            </a:pPr>
            <a:r>
              <a:rPr lang="en-US" sz="1400" b="1" dirty="0"/>
              <a:t>	</a:t>
            </a:r>
            <a:r>
              <a:rPr lang="en-US" sz="1400" i="1" dirty="0"/>
              <a:t>A White List of specific Authorized IPs, threshold for Authorized users, and threshold for Unauthorized Ips would be made.</a:t>
            </a:r>
            <a:endParaRPr sz="14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dirty="0"/>
              <a:t>What kind of alarm can be set to detect future file uploads?</a:t>
            </a:r>
            <a:endParaRPr sz="1400" b="1" dirty="0"/>
          </a:p>
          <a:p>
            <a:pPr marL="0" lvl="0" indent="0" algn="l" rtl="0">
              <a:spcBef>
                <a:spcPts val="0"/>
              </a:spcBef>
              <a:spcAft>
                <a:spcPts val="0"/>
              </a:spcAft>
              <a:buNone/>
            </a:pPr>
            <a:endParaRPr sz="1400" b="1" dirty="0"/>
          </a:p>
          <a:p>
            <a:pPr marL="0" lvl="0" indent="0" algn="l" rtl="0">
              <a:spcBef>
                <a:spcPts val="0"/>
              </a:spcBef>
              <a:spcAft>
                <a:spcPts val="0"/>
              </a:spcAft>
              <a:buNone/>
            </a:pPr>
            <a:r>
              <a:rPr lang="en-US" sz="1400" b="1" dirty="0"/>
              <a:t>	</a:t>
            </a:r>
            <a:r>
              <a:rPr lang="en-US" sz="1400" i="1" dirty="0"/>
              <a:t>An alarm should alert when any uploads occur from unauthorized IP addresses.</a:t>
            </a:r>
            <a:endParaRPr sz="1400" b="1" dirty="0"/>
          </a:p>
          <a:p>
            <a:pPr marL="0" lvl="0" indent="0" algn="l" rtl="0">
              <a:spcBef>
                <a:spcPts val="0"/>
              </a:spcBef>
              <a:spcAft>
                <a:spcPts val="0"/>
              </a:spcAft>
              <a:buClr>
                <a:schemeClr val="dk1"/>
              </a:buClr>
              <a:buSzPts val="1100"/>
              <a:buFont typeface="Arial"/>
              <a:buNone/>
            </a:pPr>
            <a:endParaRPr sz="1400" b="1" dirty="0"/>
          </a:p>
          <a:p>
            <a:pPr marL="0" lvl="0" indent="0" algn="l" rtl="0">
              <a:spcBef>
                <a:spcPts val="0"/>
              </a:spcBef>
              <a:spcAft>
                <a:spcPts val="0"/>
              </a:spcAft>
              <a:buClr>
                <a:schemeClr val="dk1"/>
              </a:buClr>
              <a:buSzPts val="1100"/>
              <a:buFont typeface="Arial"/>
              <a:buNone/>
            </a:pPr>
            <a:r>
              <a:rPr lang="en" sz="1400" b="1" dirty="0"/>
              <a:t>What threshold would you set to activate this alarm?</a:t>
            </a:r>
            <a:endParaRPr sz="1400" b="1" dirty="0"/>
          </a:p>
          <a:p>
            <a:pPr marL="0" lvl="0" indent="0" algn="l" rtl="0">
              <a:spcBef>
                <a:spcPts val="0"/>
              </a:spcBef>
              <a:spcAft>
                <a:spcPts val="0"/>
              </a:spcAft>
              <a:buClr>
                <a:schemeClr val="dk1"/>
              </a:buClr>
              <a:buSzPts val="1100"/>
              <a:buFont typeface="Arial"/>
              <a:buNone/>
            </a:pPr>
            <a:endParaRPr sz="1400" b="1" dirty="0"/>
          </a:p>
          <a:p>
            <a:pPr marL="0" lvl="0" indent="0" algn="l" rtl="0">
              <a:spcBef>
                <a:spcPts val="0"/>
              </a:spcBef>
              <a:spcAft>
                <a:spcPts val="0"/>
              </a:spcAft>
              <a:buNone/>
            </a:pPr>
            <a:r>
              <a:rPr lang="en-US" sz="1400" b="1" dirty="0"/>
              <a:t>	</a:t>
            </a:r>
            <a:r>
              <a:rPr lang="en-US" sz="1400" i="1" dirty="0"/>
              <a:t>1. Zero attempts should be allowed from an unauthorized IP address.</a:t>
            </a:r>
            <a:endParaRPr sz="1400" b="1" dirty="0"/>
          </a:p>
        </p:txBody>
      </p:sp>
      <p:sp>
        <p:nvSpPr>
          <p:cNvPr id="1241" name="Google Shape;1241;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b="1" dirty="0"/>
              <a:t>What configuration can be set on the host to block file uploads?</a:t>
            </a:r>
            <a:endParaRPr sz="1400" b="1"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a:t>
            </a:r>
            <a:r>
              <a:rPr lang="en-US" sz="1400" i="1" dirty="0"/>
              <a:t>File sizes can be limited as well as controlling file extensions.</a:t>
            </a:r>
            <a:endParaRPr sz="1400" b="1" dirty="0"/>
          </a:p>
          <a:p>
            <a:pPr marL="0" lvl="0" indent="0" algn="l" rtl="0">
              <a:spcBef>
                <a:spcPts val="0"/>
              </a:spcBef>
              <a:spcAft>
                <a:spcPts val="0"/>
              </a:spcAft>
              <a:buClr>
                <a:schemeClr val="dk1"/>
              </a:buClr>
              <a:buSzPts val="1100"/>
              <a:buFont typeface="Arial"/>
              <a:buNone/>
            </a:pPr>
            <a:endParaRPr sz="1400" b="1" dirty="0"/>
          </a:p>
          <a:p>
            <a:pPr marL="0" lvl="0" indent="0" algn="l" rtl="0">
              <a:spcBef>
                <a:spcPts val="0"/>
              </a:spcBef>
              <a:spcAft>
                <a:spcPts val="0"/>
              </a:spcAft>
              <a:buClr>
                <a:schemeClr val="dk1"/>
              </a:buClr>
              <a:buSzPts val="1100"/>
              <a:buFont typeface="Arial"/>
              <a:buNone/>
            </a:pPr>
            <a:r>
              <a:rPr lang="en" sz="1400" b="1" dirty="0"/>
              <a:t>Describe the solution. If possible, provide the required command line. </a:t>
            </a:r>
            <a:endParaRPr sz="1400" b="1" dirty="0"/>
          </a:p>
          <a:p>
            <a:pPr marL="0" lvl="0" indent="0" algn="l" rtl="0">
              <a:spcBef>
                <a:spcPts val="0"/>
              </a:spcBef>
              <a:spcAft>
                <a:spcPts val="0"/>
              </a:spcAft>
              <a:buClr>
                <a:schemeClr val="dk1"/>
              </a:buClr>
              <a:buSzPts val="1100"/>
              <a:buFont typeface="Arial"/>
              <a:buNone/>
            </a:pPr>
            <a:endParaRPr sz="1400" b="1" dirty="0"/>
          </a:p>
          <a:p>
            <a:pPr marL="0" lvl="0" indent="0" algn="l" rtl="0">
              <a:spcBef>
                <a:spcPts val="0"/>
              </a:spcBef>
              <a:spcAft>
                <a:spcPts val="0"/>
              </a:spcAft>
              <a:buNone/>
            </a:pPr>
            <a:r>
              <a:rPr lang="en-US" sz="1400" b="1" dirty="0"/>
              <a:t>	</a:t>
            </a:r>
            <a:r>
              <a:rPr lang="en-US" sz="1400" i="1" dirty="0"/>
              <a:t> A list of specific file extensions by authorized IP will be created to limit exposure to reverse shell uploads.</a:t>
            </a:r>
            <a:endParaRPr sz="14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Google Shape;1058;p57"/>
          <p:cNvSpPr txBox="1">
            <a:spLocks noGrp="1"/>
          </p:cNvSpPr>
          <p:nvPr>
            <p:ph type="subTitle" idx="3"/>
          </p:nvPr>
        </p:nvSpPr>
        <p:spPr>
          <a:xfrm>
            <a:off x="7052550" y="910474"/>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Network</a:t>
            </a:r>
            <a:endParaRPr sz="1100" b="1" dirty="0"/>
          </a:p>
          <a:p>
            <a:pPr marL="0" lvl="0" indent="0" algn="l" rtl="0">
              <a:spcBef>
                <a:spcPts val="0"/>
              </a:spcBef>
              <a:spcAft>
                <a:spcPts val="0"/>
              </a:spcAft>
              <a:buClr>
                <a:schemeClr val="dk1"/>
              </a:buClr>
              <a:buSzPts val="1100"/>
              <a:buFont typeface="Arial"/>
              <a:buNone/>
            </a:pPr>
            <a:r>
              <a:rPr lang="en" dirty="0"/>
              <a:t>Address Range: </a:t>
            </a:r>
            <a:r>
              <a:rPr lang="en" i="1" dirty="0">
                <a:solidFill>
                  <a:schemeClr val="accent5">
                    <a:lumMod val="75000"/>
                  </a:schemeClr>
                </a:solidFill>
              </a:rPr>
              <a:t>192.168.1.0/24</a:t>
            </a:r>
            <a:endParaRPr i="1" dirty="0">
              <a:solidFill>
                <a:schemeClr val="accent5">
                  <a:lumMod val="75000"/>
                </a:schemeClr>
              </a:solidFill>
            </a:endParaRPr>
          </a:p>
          <a:p>
            <a:pPr marL="0" lvl="0" indent="0" algn="l" rtl="0">
              <a:spcBef>
                <a:spcPts val="0"/>
              </a:spcBef>
              <a:spcAft>
                <a:spcPts val="0"/>
              </a:spcAft>
              <a:buClr>
                <a:schemeClr val="dk1"/>
              </a:buClr>
              <a:buSzPts val="1100"/>
              <a:buFont typeface="Arial"/>
              <a:buNone/>
            </a:pPr>
            <a:r>
              <a:rPr lang="en" dirty="0"/>
              <a:t>Netmask: </a:t>
            </a:r>
            <a:r>
              <a:rPr lang="en" i="1" dirty="0">
                <a:solidFill>
                  <a:schemeClr val="accent5">
                    <a:lumMod val="75000"/>
                  </a:schemeClr>
                </a:solidFill>
              </a:rPr>
              <a:t>24</a:t>
            </a:r>
            <a:endParaRPr dirty="0"/>
          </a:p>
          <a:p>
            <a:pPr marL="0" lvl="0" indent="0" algn="l" rtl="0">
              <a:spcBef>
                <a:spcPts val="0"/>
              </a:spcBef>
              <a:spcAft>
                <a:spcPts val="0"/>
              </a:spcAft>
              <a:buClr>
                <a:schemeClr val="dk1"/>
              </a:buClr>
              <a:buSzPts val="1100"/>
              <a:buFont typeface="Arial"/>
              <a:buNone/>
            </a:pPr>
            <a:r>
              <a:rPr lang="en" dirty="0"/>
              <a:t>Gateway: </a:t>
            </a:r>
            <a:r>
              <a:rPr lang="en" i="1" dirty="0">
                <a:solidFill>
                  <a:schemeClr val="accent5">
                    <a:lumMod val="75000"/>
                  </a:schemeClr>
                </a:solidFill>
              </a:rPr>
              <a:t>192.168.1.0</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Black"/>
                <a:ea typeface="Roboto Black"/>
                <a:cs typeface="Roboto Black"/>
                <a:sym typeface="Roboto Black"/>
              </a:rPr>
              <a:t>Machines</a:t>
            </a:r>
            <a:endParaRPr sz="1100" dirty="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dirty="0"/>
              <a:t>IPv4: </a:t>
            </a:r>
            <a:r>
              <a:rPr lang="en" i="1" dirty="0">
                <a:solidFill>
                  <a:schemeClr val="accent5">
                    <a:lumMod val="75000"/>
                  </a:schemeClr>
                </a:solidFill>
              </a:rPr>
              <a:t>192.168.1.1</a:t>
            </a:r>
            <a:endParaRPr dirty="0"/>
          </a:p>
          <a:p>
            <a:pPr marL="0" lvl="0" indent="0" algn="l" rtl="0">
              <a:spcBef>
                <a:spcPts val="0"/>
              </a:spcBef>
              <a:spcAft>
                <a:spcPts val="0"/>
              </a:spcAft>
              <a:buClr>
                <a:schemeClr val="dk1"/>
              </a:buClr>
              <a:buSzPts val="1100"/>
              <a:buFont typeface="Arial"/>
              <a:buNone/>
            </a:pPr>
            <a:r>
              <a:rPr lang="en" dirty="0"/>
              <a:t>OS: </a:t>
            </a:r>
            <a:r>
              <a:rPr lang="en" i="1" dirty="0">
                <a:solidFill>
                  <a:schemeClr val="accent5">
                    <a:lumMod val="75000"/>
                  </a:schemeClr>
                </a:solidFill>
              </a:rPr>
              <a:t>Windows</a:t>
            </a:r>
            <a:endParaRPr dirty="0"/>
          </a:p>
          <a:p>
            <a:pPr marL="0" lvl="0" indent="0" algn="l" rtl="0">
              <a:spcBef>
                <a:spcPts val="0"/>
              </a:spcBef>
              <a:spcAft>
                <a:spcPts val="0"/>
              </a:spcAft>
              <a:buClr>
                <a:schemeClr val="dk1"/>
              </a:buClr>
              <a:buSzPts val="1100"/>
              <a:buFont typeface="Arial"/>
              <a:buNone/>
            </a:pPr>
            <a:r>
              <a:rPr lang="en" dirty="0"/>
              <a:t>Hostname:</a:t>
            </a:r>
            <a:r>
              <a:rPr lang="en" i="1" dirty="0">
                <a:solidFill>
                  <a:schemeClr val="accent5">
                    <a:lumMod val="75000"/>
                  </a:schemeClr>
                </a:solidFill>
              </a:rPr>
              <a:t>Microsoft Corp</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IPv4: </a:t>
            </a:r>
            <a:r>
              <a:rPr lang="en-US" i="1" dirty="0">
                <a:solidFill>
                  <a:schemeClr val="accent5">
                    <a:lumMod val="75000"/>
                  </a:schemeClr>
                </a:solidFill>
              </a:rPr>
              <a:t>192.168.1.105</a:t>
            </a:r>
            <a:endParaRPr lang="en-US" dirty="0"/>
          </a:p>
          <a:p>
            <a:pPr marL="0" lvl="0" indent="0" algn="l" rtl="0">
              <a:spcBef>
                <a:spcPts val="0"/>
              </a:spcBef>
              <a:spcAft>
                <a:spcPts val="0"/>
              </a:spcAft>
              <a:buClr>
                <a:schemeClr val="dk1"/>
              </a:buClr>
              <a:buSzPts val="1100"/>
              <a:buFont typeface="Arial"/>
              <a:buNone/>
            </a:pPr>
            <a:r>
              <a:rPr lang="en-US" dirty="0"/>
              <a:t>OS: </a:t>
            </a:r>
            <a:r>
              <a:rPr lang="en-US" i="1" dirty="0">
                <a:solidFill>
                  <a:schemeClr val="accent5">
                    <a:lumMod val="75000"/>
                  </a:schemeClr>
                </a:solidFill>
              </a:rPr>
              <a:t>Windows</a:t>
            </a:r>
            <a:endParaRPr lang="en-US" dirty="0"/>
          </a:p>
          <a:p>
            <a:pPr marL="0" lvl="0" indent="0" algn="l" rtl="0">
              <a:spcBef>
                <a:spcPts val="0"/>
              </a:spcBef>
              <a:spcAft>
                <a:spcPts val="0"/>
              </a:spcAft>
              <a:buClr>
                <a:schemeClr val="dk1"/>
              </a:buClr>
              <a:buSzPts val="1100"/>
              <a:buFont typeface="Arial"/>
              <a:buNone/>
            </a:pPr>
            <a:r>
              <a:rPr lang="en-US" dirty="0" err="1"/>
              <a:t>Hostname:</a:t>
            </a:r>
            <a:r>
              <a:rPr lang="en-US" i="1" dirty="0" err="1">
                <a:solidFill>
                  <a:schemeClr val="accent5">
                    <a:lumMod val="75000"/>
                  </a:schemeClr>
                </a:solidFill>
              </a:rPr>
              <a:t>Microsoft</a:t>
            </a:r>
            <a:r>
              <a:rPr lang="en-US" i="1" dirty="0">
                <a:solidFill>
                  <a:schemeClr val="accent5">
                    <a:lumMod val="75000"/>
                  </a:schemeClr>
                </a:solidFill>
              </a:rPr>
              <a:t> Corp</a:t>
            </a: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IPv4: </a:t>
            </a:r>
            <a:r>
              <a:rPr lang="en-US" i="1" dirty="0">
                <a:solidFill>
                  <a:schemeClr val="accent5">
                    <a:lumMod val="75000"/>
                  </a:schemeClr>
                </a:solidFill>
              </a:rPr>
              <a:t>192.168.1.100</a:t>
            </a:r>
            <a:endParaRPr lang="en-US" dirty="0"/>
          </a:p>
          <a:p>
            <a:pPr marL="0" lvl="0" indent="0" algn="l" rtl="0">
              <a:spcBef>
                <a:spcPts val="0"/>
              </a:spcBef>
              <a:spcAft>
                <a:spcPts val="0"/>
              </a:spcAft>
              <a:buClr>
                <a:schemeClr val="dk1"/>
              </a:buClr>
              <a:buSzPts val="1100"/>
              <a:buFont typeface="Arial"/>
              <a:buNone/>
            </a:pPr>
            <a:r>
              <a:rPr lang="en-US" dirty="0"/>
              <a:t>OS: </a:t>
            </a:r>
            <a:r>
              <a:rPr lang="en-US" i="1" dirty="0">
                <a:solidFill>
                  <a:schemeClr val="accent5">
                    <a:lumMod val="75000"/>
                  </a:schemeClr>
                </a:solidFill>
              </a:rPr>
              <a:t>MINIX</a:t>
            </a:r>
            <a:endParaRPr lang="en-US" dirty="0"/>
          </a:p>
          <a:p>
            <a:pPr marL="0" lvl="0" indent="0" algn="l" rtl="0">
              <a:spcBef>
                <a:spcPts val="0"/>
              </a:spcBef>
              <a:spcAft>
                <a:spcPts val="0"/>
              </a:spcAft>
              <a:buClr>
                <a:schemeClr val="dk1"/>
              </a:buClr>
              <a:buSzPts val="1100"/>
              <a:buFont typeface="Arial"/>
              <a:buNone/>
            </a:pPr>
            <a:r>
              <a:rPr lang="en-US" dirty="0"/>
              <a:t>Hostname:</a:t>
            </a:r>
            <a:r>
              <a:rPr lang="en-US" i="1" dirty="0">
                <a:solidFill>
                  <a:schemeClr val="accent5">
                    <a:lumMod val="75000"/>
                  </a:schemeClr>
                </a:solidFill>
              </a:rPr>
              <a:t> Intel Corp</a:t>
            </a: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IPv4: </a:t>
            </a:r>
            <a:r>
              <a:rPr lang="en-US" i="1" dirty="0">
                <a:solidFill>
                  <a:schemeClr val="accent5">
                    <a:lumMod val="75000"/>
                  </a:schemeClr>
                </a:solidFill>
              </a:rPr>
              <a:t>192.168.1.90</a:t>
            </a:r>
            <a:endParaRPr lang="en-US" dirty="0"/>
          </a:p>
          <a:p>
            <a:pPr marL="0" lvl="0" indent="0" algn="l" rtl="0">
              <a:spcBef>
                <a:spcPts val="0"/>
              </a:spcBef>
              <a:spcAft>
                <a:spcPts val="0"/>
              </a:spcAft>
              <a:buClr>
                <a:schemeClr val="dk1"/>
              </a:buClr>
              <a:buSzPts val="1100"/>
              <a:buFont typeface="Arial"/>
              <a:buNone/>
            </a:pPr>
            <a:r>
              <a:rPr lang="en-US" dirty="0"/>
              <a:t>OS: </a:t>
            </a:r>
            <a:r>
              <a:rPr lang="en-US" i="1" dirty="0">
                <a:solidFill>
                  <a:schemeClr val="accent5">
                    <a:lumMod val="75000"/>
                  </a:schemeClr>
                </a:solidFill>
              </a:rPr>
              <a:t>Debian</a:t>
            </a:r>
            <a:endParaRPr lang="en-US" dirty="0"/>
          </a:p>
          <a:p>
            <a:pPr marL="0" lvl="0" indent="0" algn="l" rtl="0">
              <a:spcBef>
                <a:spcPts val="0"/>
              </a:spcBef>
              <a:spcAft>
                <a:spcPts val="0"/>
              </a:spcAft>
              <a:buClr>
                <a:schemeClr val="dk1"/>
              </a:buClr>
              <a:buSzPts val="1100"/>
              <a:buFont typeface="Arial"/>
              <a:buNone/>
            </a:pPr>
            <a:r>
              <a:rPr lang="en-US" dirty="0"/>
              <a:t>Hostname:</a:t>
            </a:r>
            <a:r>
              <a:rPr lang="en-US" i="1" dirty="0">
                <a:solidFill>
                  <a:schemeClr val="accent5">
                    <a:lumMod val="75000"/>
                  </a:schemeClr>
                </a:solidFill>
              </a:rPr>
              <a:t> Kali </a:t>
            </a:r>
            <a:r>
              <a:rPr lang="en-US" i="1" dirty="0" err="1">
                <a:solidFill>
                  <a:schemeClr val="accent5">
                    <a:lumMod val="75000"/>
                  </a:schemeClr>
                </a:solidFill>
              </a:rPr>
              <a:t>LInux</a:t>
            </a: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BD07087F-5D5F-4549-AE28-827C4CE78410}"/>
              </a:ext>
            </a:extLst>
          </p:cNvPr>
          <p:cNvPicPr>
            <a:picLocks noChangeAspect="1"/>
          </p:cNvPicPr>
          <p:nvPr/>
        </p:nvPicPr>
        <p:blipFill>
          <a:blip r:embed="rId3"/>
          <a:stretch>
            <a:fillRect/>
          </a:stretch>
        </p:blipFill>
        <p:spPr>
          <a:xfrm>
            <a:off x="601924" y="834477"/>
            <a:ext cx="5765369" cy="3936793"/>
          </a:xfrm>
          <a:prstGeom prst="rect">
            <a:avLst/>
          </a:prstGeom>
          <a:ln w="28575">
            <a:solidFill>
              <a:schemeClr val="tx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2474195020"/>
              </p:ext>
            </p:extLst>
          </p:nvPr>
        </p:nvGraphicFramePr>
        <p:xfrm>
          <a:off x="419800" y="1198750"/>
          <a:ext cx="8346600" cy="3635209"/>
        </p:xfrm>
        <a:graphic>
          <a:graphicData uri="http://schemas.openxmlformats.org/drawingml/2006/table">
            <a:tbl>
              <a:tblPr>
                <a:noFill/>
                <a:tableStyleId>{E0ACF28A-FAF6-479A-B158-4872F9F52E93}</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375551">
                <a:tc>
                  <a:txBody>
                    <a:bodyPr/>
                    <a:lstStyle/>
                    <a:p>
                      <a:pPr marL="0" lvl="0" indent="0" algn="ctr"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ctr"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ctr"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39018">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Microsoft Corporation</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Server</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1021945">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Microsoft Corporation</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192.168.1.105</a:t>
                      </a:r>
                    </a:p>
                    <a:p>
                      <a:pPr marL="0" lvl="0" indent="0" algn="ctr"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Victim Machine</a:t>
                      </a:r>
                    </a:p>
                    <a:p>
                      <a:pPr marL="0" lvl="0" indent="0" algn="ctr" rtl="0">
                        <a:spcBef>
                          <a:spcPts val="0"/>
                        </a:spcBef>
                        <a:spcAft>
                          <a:spcPts val="0"/>
                        </a:spcAft>
                        <a:buNone/>
                      </a:pP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39018">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Intel Corporate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solidFill>
                      <a:srgbClr val="DBD9E8"/>
                    </a:solidFill>
                  </a:tcPr>
                </a:tc>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ELK Stack: Monitoring</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39018">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Kali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192.168.1.90</a:t>
                      </a:r>
                      <a:endParaRPr sz="1200" dirty="0">
                        <a:latin typeface="Roboto"/>
                        <a:ea typeface="Roboto"/>
                        <a:cs typeface="Roboto"/>
                        <a:sym typeface="Roboto"/>
                      </a:endParaRPr>
                    </a:p>
                  </a:txBody>
                  <a:tcPr marL="182875" marR="182875" marT="91425" marB="91425">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Attacker Machine</a:t>
                      </a:r>
                      <a:endParaRPr sz="1200" dirty="0">
                        <a:latin typeface="Roboto"/>
                        <a:ea typeface="Roboto"/>
                        <a:cs typeface="Roboto"/>
                        <a:sym typeface="Roboto"/>
                      </a:endParaRPr>
                    </a:p>
                  </a:txBody>
                  <a:tcPr marL="182875" marR="182875" marT="91425" marB="91425">
                    <a:lnL w="9525" cap="flat" cmpd="sng" algn="ctr">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325576161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3539908568"/>
              </p:ext>
            </p:extLst>
          </p:nvPr>
        </p:nvGraphicFramePr>
        <p:xfrm>
          <a:off x="467150" y="1201900"/>
          <a:ext cx="8362500" cy="2699575"/>
        </p:xfrm>
        <a:graphic>
          <a:graphicData uri="http://schemas.openxmlformats.org/drawingml/2006/table">
            <a:tbl>
              <a:tblPr>
                <a:noFill/>
                <a:tableStyleId>{E0ACF28A-FAF6-479A-B158-4872F9F52E93}</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pPr marL="0" lvl="0" indent="0" algn="l"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CVE-2019-6579</a:t>
                      </a:r>
                    </a:p>
                    <a:p>
                      <a:pPr marL="0" lvl="0" indent="0" algn="ctr" rtl="0">
                        <a:spcBef>
                          <a:spcPts val="0"/>
                        </a:spcBef>
                        <a:spcAft>
                          <a:spcPts val="0"/>
                        </a:spcAft>
                        <a:buNone/>
                      </a:pPr>
                      <a:r>
                        <a:rPr lang="en-US" sz="1200" dirty="0">
                          <a:latin typeface="Roboto"/>
                          <a:ea typeface="Roboto"/>
                          <a:cs typeface="Roboto"/>
                          <a:sym typeface="Roboto"/>
                        </a:rPr>
                        <a:t>Port 80 Vulnerability</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Port 80 use allows unauthorized users to obtain access to confidential files.</a:t>
                      </a:r>
                      <a:endParaRPr sz="1200" dirty="0">
                        <a:latin typeface="Roboto"/>
                        <a:ea typeface="Roboto"/>
                        <a:cs typeface="Roboto"/>
                        <a:sym typeface="Roboto"/>
                      </a:endParaRPr>
                    </a:p>
                  </a:txBody>
                  <a:tcPr marL="182875" marR="182875" marT="91425" marB="91425">
                    <a:lnL w="9525" cap="flat" cmpd="sng" algn="ctr">
                      <a:solidFill>
                        <a:srgbClr val="A9B7C0"/>
                      </a:solidFill>
                      <a:prstDash val="solid"/>
                      <a:round/>
                      <a:headEnd type="none" w="sm" len="sm"/>
                      <a:tailEnd type="none" w="sm" len="sm"/>
                    </a:lnL>
                    <a:lnR w="9525" cap="flat" cmpd="sng" algn="ctr">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solidFill>
                      <a:srgbClr val="DBD9E8"/>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Roboto"/>
                          <a:ea typeface="Roboto"/>
                          <a:cs typeface="Roboto"/>
                          <a:sym typeface="Roboto"/>
                        </a:rPr>
                        <a:t>Port 80 use allows attackers with network access to execute system command with admin privileges.</a:t>
                      </a:r>
                    </a:p>
                  </a:txBody>
                  <a:tcPr marL="182875" marR="182875" marT="91425" marB="91425">
                    <a:lnL w="9525" cap="flat" cmpd="sng" algn="ctr">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lgn="ctr">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CVE-2006-1058</a:t>
                      </a:r>
                    </a:p>
                    <a:p>
                      <a:pPr marL="0" lvl="0" indent="0" algn="ctr" rtl="0">
                        <a:spcBef>
                          <a:spcPts val="0"/>
                        </a:spcBef>
                        <a:spcAft>
                          <a:spcPts val="0"/>
                        </a:spcAft>
                        <a:buNone/>
                      </a:pPr>
                      <a:r>
                        <a:rPr lang="en-US" sz="1200" dirty="0">
                          <a:latin typeface="Roboto"/>
                          <a:ea typeface="Roboto"/>
                          <a:cs typeface="Roboto"/>
                          <a:sym typeface="Roboto"/>
                        </a:rPr>
                        <a:t>Unsalted Hashes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Router does not use a salt with a hash.</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This allows passwords to be easily cracked.</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ctr" rtl="0">
                        <a:spcBef>
                          <a:spcPts val="0"/>
                        </a:spcBef>
                        <a:spcAft>
                          <a:spcPts val="0"/>
                        </a:spcAft>
                        <a:buNone/>
                      </a:pPr>
                      <a:endParaRPr lang="en-US" sz="1200" dirty="0">
                        <a:latin typeface="Roboto"/>
                        <a:ea typeface="Roboto"/>
                        <a:cs typeface="Roboto"/>
                        <a:sym typeface="Roboto"/>
                      </a:endParaRPr>
                    </a:p>
                    <a:p>
                      <a:pPr marL="0" lvl="0" indent="0" algn="ctr" rtl="0">
                        <a:spcBef>
                          <a:spcPts val="0"/>
                        </a:spcBef>
                        <a:spcAft>
                          <a:spcPts val="0"/>
                        </a:spcAft>
                        <a:buNone/>
                      </a:pPr>
                      <a:r>
                        <a:rPr lang="en-US" sz="1200" dirty="0">
                          <a:latin typeface="Roboto"/>
                          <a:ea typeface="Roboto"/>
                          <a:cs typeface="Roboto"/>
                          <a:sym typeface="Roboto"/>
                        </a:rPr>
                        <a:t>CVE-20006-2849</a:t>
                      </a:r>
                    </a:p>
                    <a:p>
                      <a:pPr marL="0" lvl="0" indent="0" algn="ctr" rtl="0">
                        <a:spcBef>
                          <a:spcPts val="0"/>
                        </a:spcBef>
                        <a:spcAft>
                          <a:spcPts val="0"/>
                        </a:spcAft>
                        <a:buNone/>
                      </a:pPr>
                      <a:r>
                        <a:rPr lang="en-US" sz="1200" dirty="0">
                          <a:latin typeface="Roboto"/>
                          <a:ea typeface="Roboto"/>
                          <a:cs typeface="Roboto"/>
                          <a:sym typeface="Roboto"/>
                        </a:rPr>
                        <a:t>WebDAV Remote Access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PHP remote file inclusion vulnerability  that allows remote access.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Allows remote attacker to execute PHP code and gain read/write access.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lgn="ctr">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a:t>
            </a:r>
            <a:r>
              <a:rPr lang="en-US" dirty="0"/>
              <a:t>CVE-2019-6579 | Port 80 Vulnerability</a:t>
            </a:r>
            <a:br>
              <a:rPr lang="en-US" dirty="0"/>
            </a:b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Two commands were used to discover this opportunity:</a:t>
            </a:r>
          </a:p>
          <a:p>
            <a:pPr marL="0" lvl="0" indent="0" algn="l" rtl="0">
              <a:lnSpc>
                <a:spcPct val="115000"/>
              </a:lnSpc>
              <a:spcBef>
                <a:spcPts val="0"/>
              </a:spcBef>
              <a:spcAft>
                <a:spcPts val="0"/>
              </a:spcAft>
              <a:buClr>
                <a:schemeClr val="dk1"/>
              </a:buClr>
              <a:buSzPts val="1100"/>
              <a:buFont typeface="Arial"/>
              <a:buNone/>
            </a:pPr>
            <a:endParaRPr lang="en" sz="1200" dirty="0">
              <a:latin typeface="Roboto"/>
              <a:ea typeface="Roboto"/>
              <a:cs typeface="Roboto"/>
              <a:sym typeface="Roboto"/>
            </a:endParaRPr>
          </a:p>
          <a:p>
            <a:pPr marL="228600" lvl="0" indent="-228600" algn="l" rtl="0">
              <a:lnSpc>
                <a:spcPct val="115000"/>
              </a:lnSpc>
              <a:spcBef>
                <a:spcPts val="0"/>
              </a:spcBef>
              <a:spcAft>
                <a:spcPts val="0"/>
              </a:spcAft>
              <a:buClr>
                <a:schemeClr val="dk1"/>
              </a:buClr>
              <a:buSzPts val="1100"/>
              <a:buFont typeface="Arial"/>
              <a:buAutoNum type="arabicPeriod"/>
            </a:pPr>
            <a:r>
              <a:rPr lang="en-US" sz="1200" i="1" dirty="0">
                <a:latin typeface="Roboto"/>
                <a:ea typeface="Roboto"/>
                <a:cs typeface="Roboto"/>
                <a:sym typeface="Roboto"/>
              </a:rPr>
              <a:t>N</a:t>
            </a:r>
            <a:r>
              <a:rPr lang="en" sz="1200" i="1" dirty="0">
                <a:latin typeface="Roboto"/>
                <a:ea typeface="Roboto"/>
                <a:cs typeface="Roboto"/>
                <a:sym typeface="Roboto"/>
              </a:rPr>
              <a:t>map –Pn 192.168.1.0/24</a:t>
            </a:r>
          </a:p>
          <a:p>
            <a:pPr marL="228600" lvl="0" indent="-228600" algn="l" rtl="0">
              <a:lnSpc>
                <a:spcPct val="115000"/>
              </a:lnSpc>
              <a:spcBef>
                <a:spcPts val="0"/>
              </a:spcBef>
              <a:spcAft>
                <a:spcPts val="0"/>
              </a:spcAft>
              <a:buClr>
                <a:schemeClr val="dk1"/>
              </a:buClr>
              <a:buSzPts val="1100"/>
              <a:buFont typeface="Arial"/>
              <a:buAutoNum type="arabicPeriod"/>
            </a:pPr>
            <a:r>
              <a:rPr lang="en" sz="1200" i="1" dirty="0">
                <a:latin typeface="Roboto"/>
                <a:ea typeface="Roboto"/>
                <a:cs typeface="Roboto"/>
                <a:sym typeface="Roboto"/>
              </a:rPr>
              <a:t>Netdiscover –S | 192.168.1.105</a:t>
            </a:r>
            <a:endParaRPr sz="1200" i="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lang="en" sz="1200"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These commands allowed us access to which devices were on the network and the vulnerable points.</a:t>
            </a:r>
            <a:endParaRPr sz="12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19" name="Picture 18" descr="Text&#10;&#10;Description automatically generated">
            <a:extLst>
              <a:ext uri="{FF2B5EF4-FFF2-40B4-BE49-F238E27FC236}">
                <a16:creationId xmlns:a16="http://schemas.microsoft.com/office/drawing/2014/main" id="{201B1107-9201-4215-AABC-213927ACB394}"/>
              </a:ext>
            </a:extLst>
          </p:cNvPr>
          <p:cNvPicPr>
            <a:picLocks noChangeAspect="1"/>
          </p:cNvPicPr>
          <p:nvPr/>
        </p:nvPicPr>
        <p:blipFill rotWithShape="1">
          <a:blip r:embed="rId3"/>
          <a:srcRect l="1322" t="57888" r="54840" b="21518"/>
          <a:stretch/>
        </p:blipFill>
        <p:spPr bwMode="auto">
          <a:xfrm>
            <a:off x="6325901" y="2369758"/>
            <a:ext cx="2605177" cy="1115695"/>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a:t>
            </a:r>
            <a:r>
              <a:rPr lang="en-US" dirty="0">
                <a:solidFill>
                  <a:schemeClr val="dk1"/>
                </a:solidFill>
              </a:rPr>
              <a:t>CVE-2006-1058 | Unsalted Hashes</a:t>
            </a:r>
            <a:br>
              <a:rPr lang="en-US" dirty="0">
                <a:solidFill>
                  <a:schemeClr val="dk1"/>
                </a:solidFill>
              </a:rPr>
            </a:br>
            <a:endParaRPr dirty="0"/>
          </a:p>
        </p:txBody>
      </p:sp>
      <p:sp>
        <p:nvSpPr>
          <p:cNvPr id="1111" name="Google Shape;1111;p62"/>
          <p:cNvSpPr txBox="1">
            <a:spLocks noGrp="1"/>
          </p:cNvSpPr>
          <p:nvPr>
            <p:ph type="subTitle" idx="2"/>
          </p:nvPr>
        </p:nvSpPr>
        <p:spPr>
          <a:xfrm>
            <a:off x="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7365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36575" y="1480575"/>
            <a:ext cx="2371500" cy="3154248"/>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sz="1200" b="1" dirty="0">
                <a:latin typeface="Roboto"/>
                <a:ea typeface="Roboto"/>
                <a:cs typeface="Roboto"/>
                <a:sym typeface="Roboto"/>
              </a:rPr>
              <a:t>Tools &amp; Processes</a:t>
            </a:r>
            <a:endParaRPr sz="1200" b="1" dirty="0">
              <a:latin typeface="Roboto"/>
              <a:ea typeface="Roboto"/>
              <a:cs typeface="Roboto"/>
              <a:sym typeface="Roboto"/>
            </a:endParaRPr>
          </a:p>
          <a:p>
            <a:pPr marL="0" lvl="0" indent="0" algn="l" rtl="0">
              <a:spcBef>
                <a:spcPts val="0"/>
              </a:spcBef>
              <a:spcAft>
                <a:spcPts val="0"/>
              </a:spcAft>
              <a:buNone/>
            </a:pPr>
            <a:endParaRPr lang="en-US" sz="1200" dirty="0">
              <a:latin typeface="Roboto"/>
              <a:ea typeface="Roboto"/>
              <a:cs typeface="Roboto"/>
              <a:sym typeface="Roboto"/>
            </a:endParaRPr>
          </a:p>
          <a:p>
            <a:pPr marL="0" lvl="0" indent="0" algn="l" rtl="0">
              <a:spcBef>
                <a:spcPts val="0"/>
              </a:spcBef>
              <a:spcAft>
                <a:spcPts val="0"/>
              </a:spcAft>
              <a:buNone/>
            </a:pPr>
            <a:r>
              <a:rPr lang="en-US" sz="1200" dirty="0">
                <a:latin typeface="Roboto"/>
                <a:ea typeface="Roboto"/>
                <a:cs typeface="Roboto"/>
                <a:sym typeface="Roboto"/>
              </a:rPr>
              <a:t>After the discovering port 80 being used, we entered the </a:t>
            </a:r>
            <a:r>
              <a:rPr lang="en-US" sz="1200" dirty="0" err="1">
                <a:latin typeface="Roboto"/>
                <a:ea typeface="Roboto"/>
                <a:cs typeface="Roboto"/>
                <a:sym typeface="Roboto"/>
              </a:rPr>
              <a:t>ip</a:t>
            </a:r>
            <a:r>
              <a:rPr lang="en-US" sz="1200" dirty="0">
                <a:latin typeface="Roboto"/>
                <a:ea typeface="Roboto"/>
                <a:cs typeface="Roboto"/>
                <a:sym typeface="Roboto"/>
              </a:rPr>
              <a:t> address in a website search engine. A username and password were required. We used Hydra to crack the username and passcode requirements.</a:t>
            </a:r>
          </a:p>
          <a:p>
            <a:pPr marL="0" lvl="0" indent="0" algn="l" rtl="0">
              <a:spcBef>
                <a:spcPts val="0"/>
              </a:spcBef>
              <a:spcAft>
                <a:spcPts val="0"/>
              </a:spcAft>
              <a:buNone/>
            </a:pPr>
            <a:endParaRPr lang="en-US" sz="1200" dirty="0">
              <a:latin typeface="Roboto"/>
              <a:ea typeface="Roboto"/>
              <a:cs typeface="Roboto"/>
              <a:sym typeface="Roboto"/>
            </a:endParaRPr>
          </a:p>
          <a:p>
            <a:pPr marL="0" lvl="0" indent="0" algn="l" rtl="0">
              <a:spcBef>
                <a:spcPts val="0"/>
              </a:spcBef>
              <a:spcAft>
                <a:spcPts val="0"/>
              </a:spcAft>
              <a:buNone/>
            </a:pPr>
            <a:r>
              <a:rPr lang="en-US" sz="1200" i="1" dirty="0">
                <a:latin typeface="Roboto"/>
                <a:ea typeface="Roboto"/>
                <a:cs typeface="Roboto"/>
                <a:sym typeface="Roboto"/>
              </a:rPr>
              <a:t>Hydra –l </a:t>
            </a:r>
            <a:r>
              <a:rPr lang="en-US" sz="1200" i="1" dirty="0" err="1">
                <a:latin typeface="Roboto"/>
                <a:ea typeface="Roboto"/>
                <a:cs typeface="Roboto"/>
                <a:sym typeface="Roboto"/>
              </a:rPr>
              <a:t>ashton</a:t>
            </a:r>
            <a:r>
              <a:rPr lang="en-US" sz="1200" i="1" dirty="0">
                <a:latin typeface="Roboto"/>
                <a:ea typeface="Roboto"/>
                <a:cs typeface="Roboto"/>
                <a:sym typeface="Roboto"/>
              </a:rPr>
              <a:t> –P rockyou.txt.gz –s 80 –f –</a:t>
            </a:r>
            <a:r>
              <a:rPr lang="en-US" sz="1200" i="1" dirty="0" err="1">
                <a:latin typeface="Roboto"/>
                <a:ea typeface="Roboto"/>
                <a:cs typeface="Roboto"/>
                <a:sym typeface="Roboto"/>
              </a:rPr>
              <a:t>vV</a:t>
            </a:r>
            <a:r>
              <a:rPr lang="en-US" sz="1200" i="1" dirty="0">
                <a:latin typeface="Roboto"/>
                <a:ea typeface="Roboto"/>
                <a:cs typeface="Roboto"/>
                <a:sym typeface="Roboto"/>
              </a:rPr>
              <a:t> 192.168.1.105 http-get http://192.168.1.105/webdav</a:t>
            </a:r>
            <a:endParaRPr sz="1200" i="1"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694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412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5083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5083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 sz="1200" dirty="0">
                <a:latin typeface="Roboto"/>
                <a:ea typeface="Roboto"/>
                <a:cs typeface="Roboto"/>
                <a:sym typeface="Roboto"/>
              </a:rPr>
              <a:t>This exploit allowed us to achieve a vital username and password.</a:t>
            </a:r>
            <a:endParaRPr sz="1200" dirty="0">
              <a:latin typeface="Roboto"/>
              <a:ea typeface="Roboto"/>
              <a:cs typeface="Roboto"/>
              <a:sym typeface="Roboto"/>
            </a:endParaRPr>
          </a:p>
        </p:txBody>
      </p:sp>
      <p:grpSp>
        <p:nvGrpSpPr>
          <p:cNvPr id="1122" name="Google Shape;1122;p62"/>
          <p:cNvGrpSpPr/>
          <p:nvPr/>
        </p:nvGrpSpPr>
        <p:grpSpPr>
          <a:xfrm>
            <a:off x="61463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2"/>
          <p:cNvSpPr/>
          <p:nvPr/>
        </p:nvSpPr>
        <p:spPr>
          <a:xfrm flipH="1">
            <a:off x="64134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txBox="1"/>
          <p:nvPr/>
        </p:nvSpPr>
        <p:spPr>
          <a:xfrm>
            <a:off x="6584643" y="1480575"/>
            <a:ext cx="2371500" cy="3252300"/>
          </a:xfrm>
          <a:prstGeom prst="rect">
            <a:avLst/>
          </a:prstGeom>
          <a:noFill/>
          <a:ln>
            <a:noFill/>
          </a:ln>
        </p:spPr>
        <p:txBody>
          <a:bodyPr spcFirstLastPara="1" wrap="square" lIns="182875" tIns="182875" rIns="182875" bIns="182875" anchor="t" anchorCtr="0">
            <a:noAutofit/>
          </a:bodyPr>
          <a:lstStyle/>
          <a:p>
            <a:pPr>
              <a:lnSpc>
                <a:spcPct val="115000"/>
              </a:lnSpc>
            </a:pPr>
            <a:r>
              <a:rPr lang="en" sz="1200" b="1" dirty="0">
                <a:latin typeface="Roboto"/>
                <a:ea typeface="Roboto"/>
                <a:cs typeface="Roboto"/>
                <a:sym typeface="Roboto"/>
              </a:rPr>
              <a:t>Proof</a:t>
            </a:r>
            <a:endParaRPr lang="en-US" sz="1200" b="1"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19" name="Picture 18" descr="Text&#10;&#10;Description automatically generated">
            <a:extLst>
              <a:ext uri="{FF2B5EF4-FFF2-40B4-BE49-F238E27FC236}">
                <a16:creationId xmlns:a16="http://schemas.microsoft.com/office/drawing/2014/main" id="{E8CE186A-AAD9-46EE-A88A-F777FFB2DED6}"/>
              </a:ext>
            </a:extLst>
          </p:cNvPr>
          <p:cNvPicPr>
            <a:picLocks noChangeAspect="1"/>
          </p:cNvPicPr>
          <p:nvPr/>
        </p:nvPicPr>
        <p:blipFill rotWithShape="1">
          <a:blip r:embed="rId3">
            <a:extLst>
              <a:ext uri="{28A0092B-C50C-407E-A947-70E740481C1C}">
                <a14:useLocalDpi xmlns:a14="http://schemas.microsoft.com/office/drawing/2010/main" val="0"/>
              </a:ext>
            </a:extLst>
          </a:blip>
          <a:srcRect b="27349"/>
          <a:stretch/>
        </p:blipFill>
        <p:spPr>
          <a:xfrm>
            <a:off x="3069900" y="2828732"/>
            <a:ext cx="5733900" cy="877658"/>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1446</TotalTime>
  <Words>1255</Words>
  <Application>Microsoft Office PowerPoint</Application>
  <PresentationFormat>On-screen Show (16:9)</PresentationFormat>
  <Paragraphs>209</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Wingdings</vt:lpstr>
      <vt:lpstr>Roboto Light</vt:lpstr>
      <vt:lpstr>Roboto</vt:lpstr>
      <vt:lpstr>Roboto Black</vt:lpstr>
      <vt:lpstr>Roboto Thin</vt:lpstr>
      <vt:lpstr>Arial</vt:lpstr>
      <vt:lpstr>Roboto Medium</vt:lpstr>
      <vt:lpstr>Calibri</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CVE-2019-6579 | Port 80 Vulnerability </vt:lpstr>
      <vt:lpstr>Exploitation: CVE-2006-1058 | Unsalted Hashes </vt:lpstr>
      <vt:lpstr>Exploitation: CVE-20006-2849 | WebDAV Remote Access </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Paul Stine</cp:lastModifiedBy>
  <cp:revision>65</cp:revision>
  <dcterms:modified xsi:type="dcterms:W3CDTF">2022-01-07T05:06:22Z</dcterms:modified>
</cp:coreProperties>
</file>